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19138" y="9261856"/>
            <a:ext cx="431497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jpg"/><Relationship Id="rId6" Type="http://schemas.openxmlformats.org/officeDocument/2006/relationships/image" Target="../media/image3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Relationship Id="rId3" Type="http://schemas.openxmlformats.org/officeDocument/2006/relationships/image" Target="../media/image36.jpg"/><Relationship Id="rId4" Type="http://schemas.openxmlformats.org/officeDocument/2006/relationships/image" Target="../media/image37.jpg"/><Relationship Id="rId5" Type="http://schemas.openxmlformats.org/officeDocument/2006/relationships/image" Target="../media/image3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16686"/>
            <a:ext cx="6704330" cy="1157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61920" marR="970915" indent="-1696720">
              <a:lnSpc>
                <a:spcPts val="1839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The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Z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Tr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nsfo</a:t>
            </a:r>
            <a:r>
              <a:rPr dirty="0" smtClean="0" sz="1600" spc="-5" b="1">
                <a:latin typeface="Times New Roman"/>
                <a:cs typeface="Times New Roman"/>
              </a:rPr>
              <a:t>r</a:t>
            </a:r>
            <a:r>
              <a:rPr dirty="0" smtClean="0" sz="1600" spc="-15" b="1">
                <a:latin typeface="Times New Roman"/>
                <a:cs typeface="Times New Roman"/>
              </a:rPr>
              <a:t>m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And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ts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App</a:t>
            </a:r>
            <a:r>
              <a:rPr dirty="0" smtClean="0" sz="1600" spc="0" b="1">
                <a:latin typeface="Times New Roman"/>
                <a:cs typeface="Times New Roman"/>
              </a:rPr>
              <a:t>l</a:t>
            </a:r>
            <a:r>
              <a:rPr dirty="0" smtClean="0" sz="1600" spc="-10" b="1">
                <a:latin typeface="Times New Roman"/>
                <a:cs typeface="Times New Roman"/>
              </a:rPr>
              <a:t>icat</a:t>
            </a:r>
            <a:r>
              <a:rPr dirty="0" smtClean="0" sz="1600" spc="0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on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To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The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Anal</a:t>
            </a:r>
            <a:r>
              <a:rPr dirty="0" smtClean="0" sz="1600" spc="-5" b="1">
                <a:latin typeface="Times New Roman"/>
                <a:cs typeface="Times New Roman"/>
              </a:rPr>
              <a:t>y</a:t>
            </a:r>
            <a:r>
              <a:rPr dirty="0" smtClean="0" sz="1600" spc="-10" b="1">
                <a:latin typeface="Times New Roman"/>
                <a:cs typeface="Times New Roman"/>
              </a:rPr>
              <a:t>sis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f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LTI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Syst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9"/>
              </a:spcBef>
            </a:pPr>
            <a:endParaRPr sz="1200"/>
          </a:p>
          <a:p>
            <a:pPr algn="just" marL="12700" marR="12700">
              <a:lnSpc>
                <a:spcPts val="1380"/>
              </a:lnSpc>
            </a:pPr>
            <a:r>
              <a:rPr dirty="0" smtClean="0" sz="1200" b="1" u="heavy">
                <a:latin typeface="Times New Roman"/>
                <a:cs typeface="Times New Roman"/>
              </a:rPr>
              <a:t>5.1</a:t>
            </a:r>
            <a:r>
              <a:rPr dirty="0" smtClean="0" sz="1200" spc="55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D</a:t>
            </a:r>
            <a:r>
              <a:rPr dirty="0" smtClean="0" sz="1200" spc="-10" b="1" u="heavy">
                <a:latin typeface="Times New Roman"/>
                <a:cs typeface="Times New Roman"/>
              </a:rPr>
              <a:t>e</a:t>
            </a:r>
            <a:r>
              <a:rPr dirty="0" smtClean="0" sz="1200" spc="5" b="1" u="heavy">
                <a:latin typeface="Times New Roman"/>
                <a:cs typeface="Times New Roman"/>
              </a:rPr>
              <a:t>f</a:t>
            </a:r>
            <a:r>
              <a:rPr dirty="0" smtClean="0" sz="1200" spc="0" b="1" u="heavy">
                <a:latin typeface="Times New Roman"/>
                <a:cs typeface="Times New Roman"/>
              </a:rPr>
              <a:t>i</a:t>
            </a:r>
            <a:r>
              <a:rPr dirty="0" smtClean="0" sz="1200" spc="5" b="1" u="heavy">
                <a:latin typeface="Times New Roman"/>
                <a:cs typeface="Times New Roman"/>
              </a:rPr>
              <a:t>n</a:t>
            </a:r>
            <a:r>
              <a:rPr dirty="0" smtClean="0" sz="1200" spc="0" b="1" u="heavy">
                <a:latin typeface="Times New Roman"/>
                <a:cs typeface="Times New Roman"/>
              </a:rPr>
              <a:t>ition</a:t>
            </a:r>
            <a:r>
              <a:rPr dirty="0" smtClean="0" sz="1200" spc="50" b="1" u="heavy">
                <a:latin typeface="Times New Roman"/>
                <a:cs typeface="Times New Roman"/>
              </a:rPr>
              <a:t> </a:t>
            </a:r>
            <a:r>
              <a:rPr dirty="0" smtClean="0" sz="1200" spc="0" b="1" u="heavy">
                <a:latin typeface="Times New Roman"/>
                <a:cs typeface="Times New Roman"/>
              </a:rPr>
              <a:t>of</a:t>
            </a:r>
            <a:r>
              <a:rPr dirty="0" smtClean="0" sz="1200" spc="55" b="1" u="heavy">
                <a:latin typeface="Times New Roman"/>
                <a:cs typeface="Times New Roman"/>
              </a:rPr>
              <a:t> </a:t>
            </a:r>
            <a:r>
              <a:rPr dirty="0" smtClean="0" sz="1200" spc="-10" b="1" u="heavy">
                <a:latin typeface="Times New Roman"/>
                <a:cs typeface="Times New Roman"/>
              </a:rPr>
              <a:t>Z</a:t>
            </a:r>
            <a:r>
              <a:rPr dirty="0" smtClean="0" sz="1200" spc="0" b="1" u="heavy">
                <a:latin typeface="Times New Roman"/>
                <a:cs typeface="Times New Roman"/>
              </a:rPr>
              <a:t>.T</a:t>
            </a:r>
            <a:r>
              <a:rPr dirty="0" smtClean="0" sz="1200" spc="0" b="1" u="heavy">
                <a:latin typeface="Times New Roman"/>
                <a:cs typeface="Times New Roman"/>
              </a:rPr>
              <a:t> 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tool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filter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  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of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ausal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 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(z) or 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n)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is de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185429"/>
            <a:ext cx="6703059" cy="1019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38100">
              <a:lnSpc>
                <a:spcPct val="1102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z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tak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∞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ording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ausal</a:t>
            </a:r>
            <a:r>
              <a:rPr dirty="0" smtClean="0" sz="1200" spc="11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≤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non-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</a:t>
            </a:r>
            <a:r>
              <a:rPr dirty="0" smtClean="0" sz="1200" spc="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∞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us,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finition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Eq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(5.1)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sided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ular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 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umm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05839" y="2069592"/>
            <a:ext cx="3343760" cy="818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692140" y="2343911"/>
            <a:ext cx="516636" cy="495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810250" y="2504440"/>
            <a:ext cx="30607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(5.1)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9140" y="4660391"/>
            <a:ext cx="5405628" cy="4418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4368165" cy="398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5.2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oper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25" b="1">
                <a:latin typeface="Times New Roman"/>
                <a:cs typeface="Times New Roman"/>
              </a:rPr>
              <a:t>Z</a:t>
            </a:r>
            <a:r>
              <a:rPr dirty="0" smtClean="0" sz="1400" spc="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T: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</a:pPr>
            <a:r>
              <a:rPr dirty="0" smtClean="0" sz="1200" b="1">
                <a:latin typeface="Times New Roman"/>
                <a:cs typeface="Times New Roman"/>
              </a:rPr>
              <a:t>1-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ity</a:t>
            </a:r>
            <a:r>
              <a:rPr dirty="0" smtClean="0" sz="1200" spc="0">
                <a:latin typeface="Times New Roman"/>
                <a:cs typeface="Times New Roman"/>
              </a:rPr>
              <a:t>: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is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 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impli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774190"/>
            <a:ext cx="6701155" cy="725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2- </a:t>
            </a:r>
            <a:r>
              <a:rPr dirty="0" smtClean="0" sz="1200" spc="-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Shi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t </a:t>
            </a:r>
            <a:r>
              <a:rPr dirty="0" smtClean="0" sz="1200" spc="-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m </a:t>
            </a:r>
            <a:r>
              <a:rPr dirty="0" smtClean="0" sz="1200" spc="-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(without </a:t>
            </a:r>
            <a:r>
              <a:rPr dirty="0" smtClean="0" sz="1200" spc="-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itial </a:t>
            </a:r>
            <a:r>
              <a:rPr dirty="0" smtClean="0" sz="1200" spc="-5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onditions): </a:t>
            </a:r>
            <a:r>
              <a:rPr dirty="0" smtClean="0" sz="1200" spc="-8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),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of 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m),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shifted 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is 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iven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638422"/>
            <a:ext cx="6293485" cy="261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95"/>
              </a:lnSpc>
            </a:pPr>
            <a:r>
              <a:rPr dirty="0" smtClean="0" sz="1200" b="1">
                <a:latin typeface="Times New Roman"/>
                <a:cs typeface="Times New Roman"/>
              </a:rPr>
              <a:t>3-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Convolutio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: Given </a:t>
            </a:r>
            <a:r>
              <a:rPr dirty="0" smtClean="0" sz="1200" spc="-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wo 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x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x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(n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their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 can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follows:</a:t>
            </a:r>
            <a:endParaRPr sz="1200">
              <a:latin typeface="Times New Roman"/>
              <a:cs typeface="Times New Roman"/>
            </a:endParaRPr>
          </a:p>
          <a:p>
            <a:pPr algn="ctr" marR="695325">
              <a:lnSpc>
                <a:spcPts val="665"/>
              </a:lnSpc>
              <a:tabLst>
                <a:tab pos="600075" algn="l"/>
              </a:tabLst>
            </a:pPr>
            <a:r>
              <a:rPr dirty="0" smtClean="0" sz="800">
                <a:latin typeface="Times New Roman"/>
                <a:cs typeface="Times New Roman"/>
              </a:rPr>
              <a:t>1	</a:t>
            </a:r>
            <a:r>
              <a:rPr dirty="0" smtClean="0" sz="80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5397372"/>
            <a:ext cx="21647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4-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ultipli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ation by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xpon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ntial: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6749542"/>
            <a:ext cx="22802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5-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Initial and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nal val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8101330"/>
            <a:ext cx="149606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6-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ultipli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ation by 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8095" y="1461516"/>
            <a:ext cx="3159252" cy="300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505711" y="2731007"/>
            <a:ext cx="2026919" cy="240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48640" y="4047744"/>
            <a:ext cx="5340096" cy="1191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48640" y="5740908"/>
            <a:ext cx="2464308" cy="8412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48640" y="7153656"/>
            <a:ext cx="4117848" cy="7528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48640" y="8439911"/>
            <a:ext cx="2090927" cy="4450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790194"/>
            <a:ext cx="3023870" cy="635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2590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1:A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inite 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050" spc="0" b="1" i="1">
                <a:latin typeface="Arial"/>
                <a:cs typeface="Arial"/>
              </a:rPr>
              <a:t>x</a:t>
            </a:r>
            <a:r>
              <a:rPr dirty="0" smtClean="0" sz="1050" spc="-5" b="1" i="1">
                <a:latin typeface="Arial"/>
                <a:cs typeface="Arial"/>
              </a:rPr>
              <a:t> </a:t>
            </a:r>
            <a:r>
              <a:rPr dirty="0" smtClean="0" sz="1050" spc="0" b="1" i="1">
                <a:latin typeface="Arial"/>
                <a:cs typeface="Arial"/>
              </a:rPr>
              <a:t>[</a:t>
            </a:r>
            <a:r>
              <a:rPr dirty="0" smtClean="0" sz="1050" spc="-10" b="1" i="1">
                <a:latin typeface="Arial"/>
                <a:cs typeface="Arial"/>
              </a:rPr>
              <a:t> </a:t>
            </a:r>
            <a:r>
              <a:rPr dirty="0" smtClean="0" sz="1050" spc="0" b="1" i="1">
                <a:latin typeface="Arial"/>
                <a:cs typeface="Arial"/>
              </a:rPr>
              <a:t>n ] </a:t>
            </a:r>
            <a:r>
              <a:rPr dirty="0" smtClean="0" sz="1200" spc="0">
                <a:latin typeface="Times New Roman"/>
                <a:cs typeface="Times New Roman"/>
              </a:rPr>
              <a:t>is de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ined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0">
                <a:latin typeface="Times New Roman"/>
                <a:cs typeface="Times New Roman"/>
              </a:rPr>
              <a:t> sol: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855848"/>
            <a:ext cx="4716145" cy="229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2: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350" spc="0" b="1" i="1">
                <a:latin typeface="Courier New"/>
                <a:cs typeface="Courier New"/>
              </a:rPr>
              <a:t>X(</a:t>
            </a:r>
            <a:r>
              <a:rPr dirty="0" smtClean="0" sz="1350" spc="-10" b="1" i="1">
                <a:latin typeface="Courier New"/>
                <a:cs typeface="Courier New"/>
              </a:rPr>
              <a:t>z</a:t>
            </a:r>
            <a:r>
              <a:rPr dirty="0" smtClean="0" sz="1350" spc="0" b="1" i="1">
                <a:latin typeface="Courier New"/>
                <a:cs typeface="Courier New"/>
              </a:rPr>
              <a:t>)</a:t>
            </a:r>
            <a:r>
              <a:rPr dirty="0" smtClean="0" sz="1350" spc="-509" b="1" i="1">
                <a:latin typeface="Courier New"/>
                <a:cs typeface="Courier New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380610"/>
            <a:ext cx="4787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Sol: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023736"/>
            <a:ext cx="2032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(b)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872730"/>
            <a:ext cx="478599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3: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Compute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x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1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59708" y="839724"/>
            <a:ext cx="2276856" cy="43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1581911"/>
            <a:ext cx="5128260" cy="1101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31519" y="3211067"/>
            <a:ext cx="3203448" cy="5989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31519" y="4789932"/>
            <a:ext cx="2040636" cy="9738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525011" y="5067300"/>
            <a:ext cx="3087624" cy="5349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04615" y="6911467"/>
            <a:ext cx="358139" cy="103377"/>
          </a:xfrm>
          <a:custGeom>
            <a:avLst/>
            <a:gdLst/>
            <a:ahLst/>
            <a:cxnLst/>
            <a:rect l="l" t="t" r="r" b="b"/>
            <a:pathLst>
              <a:path w="358139" h="103377">
                <a:moveTo>
                  <a:pt x="333030" y="51688"/>
                </a:moveTo>
                <a:lnTo>
                  <a:pt x="263144" y="92455"/>
                </a:lnTo>
                <a:lnTo>
                  <a:pt x="262128" y="96265"/>
                </a:lnTo>
                <a:lnTo>
                  <a:pt x="265684" y="102361"/>
                </a:lnTo>
                <a:lnTo>
                  <a:pt x="269494" y="103377"/>
                </a:lnTo>
                <a:lnTo>
                  <a:pt x="347249" y="58038"/>
                </a:lnTo>
                <a:lnTo>
                  <a:pt x="345567" y="58038"/>
                </a:lnTo>
                <a:lnTo>
                  <a:pt x="345567" y="57149"/>
                </a:lnTo>
                <a:lnTo>
                  <a:pt x="342392" y="57149"/>
                </a:lnTo>
                <a:lnTo>
                  <a:pt x="333030" y="51688"/>
                </a:lnTo>
                <a:close/>
              </a:path>
              <a:path w="358139" h="103377">
                <a:moveTo>
                  <a:pt x="32214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22144" y="58038"/>
                </a:lnTo>
                <a:lnTo>
                  <a:pt x="333030" y="51688"/>
                </a:lnTo>
                <a:lnTo>
                  <a:pt x="322144" y="45338"/>
                </a:lnTo>
                <a:close/>
              </a:path>
              <a:path w="358139" h="103377">
                <a:moveTo>
                  <a:pt x="347249" y="45338"/>
                </a:moveTo>
                <a:lnTo>
                  <a:pt x="345567" y="45338"/>
                </a:lnTo>
                <a:lnTo>
                  <a:pt x="345567" y="58038"/>
                </a:lnTo>
                <a:lnTo>
                  <a:pt x="347249" y="58038"/>
                </a:lnTo>
                <a:lnTo>
                  <a:pt x="358139" y="51688"/>
                </a:lnTo>
                <a:lnTo>
                  <a:pt x="347249" y="45338"/>
                </a:lnTo>
                <a:close/>
              </a:path>
              <a:path w="358139" h="103377">
                <a:moveTo>
                  <a:pt x="342392" y="46227"/>
                </a:moveTo>
                <a:lnTo>
                  <a:pt x="333030" y="51688"/>
                </a:lnTo>
                <a:lnTo>
                  <a:pt x="342392" y="57149"/>
                </a:lnTo>
                <a:lnTo>
                  <a:pt x="342392" y="46227"/>
                </a:lnTo>
                <a:close/>
              </a:path>
              <a:path w="358139" h="103377">
                <a:moveTo>
                  <a:pt x="345567" y="46227"/>
                </a:moveTo>
                <a:lnTo>
                  <a:pt x="342392" y="46227"/>
                </a:lnTo>
                <a:lnTo>
                  <a:pt x="342392" y="57149"/>
                </a:lnTo>
                <a:lnTo>
                  <a:pt x="345567" y="57149"/>
                </a:lnTo>
                <a:lnTo>
                  <a:pt x="345567" y="46227"/>
                </a:lnTo>
                <a:close/>
              </a:path>
              <a:path w="358139" h="103377">
                <a:moveTo>
                  <a:pt x="269494" y="0"/>
                </a:moveTo>
                <a:lnTo>
                  <a:pt x="265684" y="1015"/>
                </a:lnTo>
                <a:lnTo>
                  <a:pt x="262128" y="7111"/>
                </a:lnTo>
                <a:lnTo>
                  <a:pt x="263144" y="10921"/>
                </a:lnTo>
                <a:lnTo>
                  <a:pt x="333030" y="51688"/>
                </a:lnTo>
                <a:lnTo>
                  <a:pt x="342392" y="46227"/>
                </a:lnTo>
                <a:lnTo>
                  <a:pt x="345567" y="46227"/>
                </a:lnTo>
                <a:lnTo>
                  <a:pt x="345567" y="45338"/>
                </a:lnTo>
                <a:lnTo>
                  <a:pt x="347249" y="45338"/>
                </a:lnTo>
                <a:lnTo>
                  <a:pt x="26949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65759" y="6484620"/>
            <a:ext cx="2976372" cy="10165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797808" y="6656831"/>
            <a:ext cx="3558540" cy="5699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28188" y="5425566"/>
            <a:ext cx="358139" cy="103378"/>
          </a:xfrm>
          <a:custGeom>
            <a:avLst/>
            <a:gdLst/>
            <a:ahLst/>
            <a:cxnLst/>
            <a:rect l="l" t="t" r="r" b="b"/>
            <a:pathLst>
              <a:path w="358139" h="103378">
                <a:moveTo>
                  <a:pt x="333030" y="51689"/>
                </a:moveTo>
                <a:lnTo>
                  <a:pt x="263144" y="92456"/>
                </a:lnTo>
                <a:lnTo>
                  <a:pt x="262127" y="96266"/>
                </a:lnTo>
                <a:lnTo>
                  <a:pt x="265684" y="102362"/>
                </a:lnTo>
                <a:lnTo>
                  <a:pt x="269494" y="103378"/>
                </a:lnTo>
                <a:lnTo>
                  <a:pt x="347249" y="58038"/>
                </a:lnTo>
                <a:lnTo>
                  <a:pt x="345566" y="58038"/>
                </a:lnTo>
                <a:lnTo>
                  <a:pt x="345566" y="57150"/>
                </a:lnTo>
                <a:lnTo>
                  <a:pt x="342391" y="57150"/>
                </a:lnTo>
                <a:lnTo>
                  <a:pt x="333030" y="51689"/>
                </a:lnTo>
                <a:close/>
              </a:path>
              <a:path w="358139" h="103378">
                <a:moveTo>
                  <a:pt x="32214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22144" y="58038"/>
                </a:lnTo>
                <a:lnTo>
                  <a:pt x="333030" y="51689"/>
                </a:lnTo>
                <a:lnTo>
                  <a:pt x="322144" y="45338"/>
                </a:lnTo>
                <a:close/>
              </a:path>
              <a:path w="358139" h="103378">
                <a:moveTo>
                  <a:pt x="347249" y="45338"/>
                </a:moveTo>
                <a:lnTo>
                  <a:pt x="345566" y="45338"/>
                </a:lnTo>
                <a:lnTo>
                  <a:pt x="345566" y="58038"/>
                </a:lnTo>
                <a:lnTo>
                  <a:pt x="347249" y="58038"/>
                </a:lnTo>
                <a:lnTo>
                  <a:pt x="358139" y="51688"/>
                </a:lnTo>
                <a:lnTo>
                  <a:pt x="347249" y="45338"/>
                </a:lnTo>
                <a:close/>
              </a:path>
              <a:path w="358139" h="103378">
                <a:moveTo>
                  <a:pt x="342391" y="46228"/>
                </a:moveTo>
                <a:lnTo>
                  <a:pt x="333030" y="51689"/>
                </a:lnTo>
                <a:lnTo>
                  <a:pt x="342391" y="57150"/>
                </a:lnTo>
                <a:lnTo>
                  <a:pt x="342391" y="46228"/>
                </a:lnTo>
                <a:close/>
              </a:path>
              <a:path w="358139" h="103378">
                <a:moveTo>
                  <a:pt x="345566" y="46228"/>
                </a:moveTo>
                <a:lnTo>
                  <a:pt x="342391" y="46228"/>
                </a:lnTo>
                <a:lnTo>
                  <a:pt x="342391" y="57150"/>
                </a:lnTo>
                <a:lnTo>
                  <a:pt x="345566" y="57150"/>
                </a:lnTo>
                <a:lnTo>
                  <a:pt x="345566" y="46228"/>
                </a:lnTo>
                <a:close/>
              </a:path>
              <a:path w="358139" h="103378">
                <a:moveTo>
                  <a:pt x="269494" y="0"/>
                </a:moveTo>
                <a:lnTo>
                  <a:pt x="265684" y="1016"/>
                </a:lnTo>
                <a:lnTo>
                  <a:pt x="262127" y="7112"/>
                </a:lnTo>
                <a:lnTo>
                  <a:pt x="263144" y="10922"/>
                </a:lnTo>
                <a:lnTo>
                  <a:pt x="333030" y="51689"/>
                </a:lnTo>
                <a:lnTo>
                  <a:pt x="342391" y="46228"/>
                </a:lnTo>
                <a:lnTo>
                  <a:pt x="345566" y="46228"/>
                </a:lnTo>
                <a:lnTo>
                  <a:pt x="345566" y="45338"/>
                </a:lnTo>
                <a:lnTo>
                  <a:pt x="347249" y="45338"/>
                </a:lnTo>
                <a:lnTo>
                  <a:pt x="26949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39724" y="8322564"/>
            <a:ext cx="2119884" cy="768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0938"/>
            <a:ext cx="2717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Sol: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188843"/>
            <a:ext cx="7245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421757"/>
            <a:ext cx="54394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H.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: Compute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onvolution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 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7242302"/>
            <a:ext cx="13728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5.3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of </a:t>
            </a:r>
            <a:r>
              <a:rPr dirty="0" smtClean="0" sz="1400" spc="-2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.T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967217"/>
            <a:ext cx="5458460" cy="1047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z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ans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ay be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obtain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by the foll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thods: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55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Using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90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ion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9"/>
              </a:spcBef>
              <a:buFont typeface="Times New Roman"/>
              <a:buAutoNum type="arabicPeriod"/>
            </a:pPr>
            <a:endParaRPr sz="1100"/>
          </a:p>
          <a:p>
            <a:pPr marL="165100" indent="-152400">
              <a:lnSpc>
                <a:spcPct val="100000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sidue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thod.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nsion (the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solution is obtain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division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8640" y="2668523"/>
            <a:ext cx="769620" cy="37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39495" y="1374647"/>
            <a:ext cx="3284220" cy="637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41019" y="2098548"/>
            <a:ext cx="3336036" cy="3733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79704" y="5794247"/>
            <a:ext cx="3380232" cy="13959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48640" y="7662671"/>
            <a:ext cx="1235963" cy="298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432560" y="3195827"/>
            <a:ext cx="3328416" cy="2636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87095" y="3592067"/>
            <a:ext cx="3489960" cy="17205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11606"/>
            <a:ext cx="5374005" cy="535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nomin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1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 not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method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with 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methods)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dirty="0" smtClean="0" sz="1200" b="1">
                <a:latin typeface="Times New Roman"/>
                <a:cs typeface="Times New Roman"/>
              </a:rPr>
              <a:t>Exa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ple1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ind x(n), us</a:t>
            </a: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properties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, if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254504"/>
            <a:ext cx="59372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ol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tio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705221"/>
            <a:ext cx="34918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 u="heavy">
                <a:latin typeface="Times New Roman"/>
                <a:cs typeface="Times New Roman"/>
              </a:rPr>
              <a:t>E</a:t>
            </a:r>
            <a:r>
              <a:rPr dirty="0" smtClean="0" sz="1200" b="1" u="heavy">
                <a:latin typeface="Times New Roman"/>
                <a:cs typeface="Times New Roman"/>
              </a:rPr>
              <a:t>xa</a:t>
            </a:r>
            <a:r>
              <a:rPr dirty="0" smtClean="0" sz="1200" spc="-20" b="1" u="heavy">
                <a:latin typeface="Times New Roman"/>
                <a:cs typeface="Times New Roman"/>
              </a:rPr>
              <a:t>m</a:t>
            </a:r>
            <a:r>
              <a:rPr dirty="0" smtClean="0" sz="1200" spc="0" b="1" u="heavy">
                <a:latin typeface="Times New Roman"/>
                <a:cs typeface="Times New Roman"/>
              </a:rPr>
              <a:t>p</a:t>
            </a:r>
            <a:r>
              <a:rPr dirty="0" smtClean="0" sz="1200" spc="0" b="1" u="heavy">
                <a:latin typeface="Times New Roman"/>
                <a:cs typeface="Times New Roman"/>
              </a:rPr>
              <a:t>le</a:t>
            </a:r>
            <a:r>
              <a:rPr dirty="0" smtClean="0" sz="1200" spc="-10" b="1" u="heavy">
                <a:latin typeface="Times New Roman"/>
                <a:cs typeface="Times New Roman"/>
              </a:rPr>
              <a:t>(</a:t>
            </a:r>
            <a:r>
              <a:rPr dirty="0" smtClean="0" sz="1200" spc="0" b="1" u="heavy">
                <a:latin typeface="Times New Roman"/>
                <a:cs typeface="Times New Roman"/>
              </a:rPr>
              <a:t>2</a:t>
            </a:r>
            <a:r>
              <a:rPr dirty="0" smtClean="0" sz="1200" spc="5" b="1" u="heavy">
                <a:latin typeface="Times New Roman"/>
                <a:cs typeface="Times New Roman"/>
              </a:rPr>
              <a:t>)</a:t>
            </a:r>
            <a:r>
              <a:rPr dirty="0" smtClean="0" sz="1200" spc="0" b="1" u="heavy">
                <a:latin typeface="Times New Roman"/>
                <a:cs typeface="Times New Roman"/>
              </a:rPr>
              <a:t>:</a:t>
            </a:r>
            <a:r>
              <a:rPr dirty="0" smtClean="0" sz="1200" spc="-5" b="1" u="heavy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(n)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method , if: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608953"/>
            <a:ext cx="61976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Sol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tion: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640" y="6047234"/>
            <a:ext cx="2019909" cy="410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29412" y="1642874"/>
            <a:ext cx="1249814" cy="410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96823" y="2641063"/>
            <a:ext cx="4666690" cy="13457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16051" y="4056877"/>
            <a:ext cx="4434312" cy="1462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389888" y="6722385"/>
            <a:ext cx="5020008" cy="22890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3530219"/>
            <a:ext cx="30162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H.W: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 i="1">
                <a:latin typeface="Times New Roman"/>
                <a:cs typeface="Times New Roman"/>
              </a:rPr>
              <a:t>x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1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188586"/>
            <a:ext cx="7651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Exa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 3: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5216" y="899192"/>
            <a:ext cx="4717498" cy="1996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141220" y="3029720"/>
            <a:ext cx="1958712" cy="3504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883152" y="3560064"/>
            <a:ext cx="1638300" cy="417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4375403"/>
            <a:ext cx="6664452" cy="25968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964691" y="6972300"/>
            <a:ext cx="5199888" cy="14889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6815073"/>
            <a:ext cx="50920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H.W: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whose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fu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H(z)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giv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0" b="1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7323" y="7200900"/>
            <a:ext cx="2011680" cy="446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7116" y="7760207"/>
            <a:ext cx="3372612" cy="265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8640" y="914400"/>
            <a:ext cx="5759196" cy="2816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3869435"/>
            <a:ext cx="5376672" cy="26593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Signal Processing                                                                                                                                                       Lec. 5</dc:title>
  <dcterms:created xsi:type="dcterms:W3CDTF">2018-11-09T22:49:49Z</dcterms:created>
  <dcterms:modified xsi:type="dcterms:W3CDTF">2018-11-09T22:49:49Z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2018-02-10T00:00:00Z</vt:filetime>
  </property>
  <property fmtid="{D5CDD505-2E9C-101B-9397-08002B2CF9AE}" pid="3" name="LastSaved">
    <vt:filetime>2018-11-09T00:00:00Z</vt:filetime>
  </property>
</Properties>
</file>